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60" r:id="rId6"/>
    <p:sldId id="261" r:id="rId7"/>
    <p:sldId id="262" r:id="rId8"/>
    <p:sldId id="259" r:id="rId9"/>
    <p:sldId id="264" r:id="rId10"/>
    <p:sldId id="263" r:id="rId11"/>
    <p:sldId id="273" r:id="rId12"/>
    <p:sldId id="275" r:id="rId13"/>
    <p:sldId id="276" r:id="rId14"/>
    <p:sldId id="274" r:id="rId15"/>
    <p:sldId id="267" r:id="rId16"/>
    <p:sldId id="268" r:id="rId17"/>
    <p:sldId id="269" r:id="rId18"/>
    <p:sldId id="270" r:id="rId19"/>
    <p:sldId id="271" r:id="rId20"/>
    <p:sldId id="272" r:id="rId21"/>
    <p:sldId id="265" r:id="rId22"/>
    <p:sldId id="266" r:id="rId23"/>
  </p:sldIdLst>
  <p:sldSz cx="18288000" cy="10287000"/>
  <p:notesSz cx="6858000" cy="9144000"/>
  <p:embeddedFontLst>
    <p:embeddedFont>
      <p:font typeface="Yeseva One" panose="0000050000000000000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3"/>
          <p:cNvSpPr txBox="1"/>
          <p:nvPr/>
        </p:nvSpPr>
        <p:spPr>
          <a:xfrm>
            <a:off x="204470" y="457835"/>
            <a:ext cx="18749010" cy="1539875"/>
          </a:xfrm>
          <a:prstGeom prst="rect">
            <a:avLst/>
          </a:prstGeom>
        </p:spPr>
        <p:txBody>
          <a:bodyPr wrap="square" lIns="0" tIns="0" rIns="0" bIns="0" rtlCol="0" anchor="t">
            <a:spAutoFit/>
          </a:bodyPr>
          <a:lstStyle/>
          <a:p>
            <a:pPr algn="l">
              <a:lnSpc>
                <a:spcPts val="12010"/>
              </a:lnSpc>
            </a:pPr>
            <a:r>
              <a:rPr lang="en-US" sz="9610" b="1">
                <a:solidFill>
                  <a:srgbClr val="866255"/>
                </a:solidFill>
                <a:latin typeface="The Seasons Bold"/>
                <a:ea typeface="The Seasons Bold"/>
                <a:cs typeface="The Seasons Bold"/>
                <a:sym typeface="The Seasons Bold"/>
              </a:rPr>
              <a:t>FINAL YEAR MINIPROJECT</a:t>
            </a:r>
            <a:endParaRPr lang="en-US" sz="9610" b="1">
              <a:solidFill>
                <a:srgbClr val="866255"/>
              </a:solidFill>
              <a:latin typeface="The Seasons Bold"/>
              <a:ea typeface="The Seasons Bold"/>
              <a:cs typeface="The Seasons Bold"/>
              <a:sym typeface="The Seasons Bold"/>
            </a:endParaRPr>
          </a:p>
        </p:txBody>
      </p:sp>
      <p:sp>
        <p:nvSpPr>
          <p:cNvPr id="4" name="TextBox 4"/>
          <p:cNvSpPr txBox="1"/>
          <p:nvPr/>
        </p:nvSpPr>
        <p:spPr>
          <a:xfrm>
            <a:off x="3399651" y="5459304"/>
            <a:ext cx="11488698" cy="2322196"/>
          </a:xfrm>
          <a:prstGeom prst="rect">
            <a:avLst/>
          </a:prstGeom>
        </p:spPr>
        <p:txBody>
          <a:bodyPr lIns="0" tIns="0" rIns="0" bIns="0" rtlCol="0" anchor="t">
            <a:spAutoFit/>
          </a:bodyPr>
          <a:lstStyle/>
          <a:p>
            <a:pPr algn="ctr">
              <a:lnSpc>
                <a:spcPts val="5180"/>
              </a:lnSpc>
              <a:spcBef>
                <a:spcPct val="0"/>
              </a:spcBef>
            </a:pPr>
            <a:r>
              <a:rPr lang="en-US" sz="37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SWAMI VIVEKANANDA INSTITUTE OF TECHNOLOGY</a:t>
            </a:r>
            <a:endParaRPr lang="en-US" sz="37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ctr">
              <a:lnSpc>
                <a:spcPts val="4480"/>
              </a:lnSpc>
              <a:spcBef>
                <a:spcPct val="0"/>
              </a:spcBef>
            </a:pPr>
            <a:r>
              <a:rPr lang="en-US" sz="3200" dirty="0">
                <a:solidFill>
                  <a:srgbClr val="866255"/>
                </a:solidFill>
                <a:latin typeface="Glacial Indifference"/>
                <a:ea typeface="Glacial Indifference"/>
                <a:cs typeface="Glacial Indifference"/>
                <a:sym typeface="Glacial Indifference"/>
              </a:rPr>
              <a:t>                  Mahbub College Campus, R.P Road,Secunderabad-03</a:t>
            </a:r>
            <a:endParaRPr lang="en-US" sz="3200" dirty="0">
              <a:solidFill>
                <a:srgbClr val="866255"/>
              </a:solidFill>
              <a:latin typeface="Glacial Indifference"/>
              <a:ea typeface="Glacial Indifference"/>
              <a:cs typeface="Glacial Indifference"/>
              <a:sym typeface="Glacial Indifference"/>
            </a:endParaRPr>
          </a:p>
          <a:p>
            <a:pPr algn="ctr">
              <a:lnSpc>
                <a:spcPts val="4480"/>
              </a:lnSpc>
              <a:spcBef>
                <a:spcPct val="0"/>
              </a:spcBef>
            </a:pPr>
            <a:r>
              <a:rPr lang="en-US" sz="3200" dirty="0">
                <a:solidFill>
                  <a:srgbClr val="866255"/>
                </a:solidFill>
                <a:latin typeface="Glacial Indifference"/>
                <a:ea typeface="Glacial Indifference"/>
                <a:cs typeface="Glacial Indifference"/>
                <a:sym typeface="Glacial Indifference"/>
              </a:rPr>
              <a:t>         (Autonomous) </a:t>
            </a:r>
            <a:endParaRPr lang="en-US" sz="3200" dirty="0">
              <a:solidFill>
                <a:srgbClr val="866255"/>
              </a:solidFill>
              <a:latin typeface="Glacial Indifference"/>
              <a:ea typeface="Glacial Indifference"/>
              <a:cs typeface="Glacial Indifference"/>
              <a:sym typeface="Glacial Indifference"/>
            </a:endParaRPr>
          </a:p>
          <a:p>
            <a:pPr algn="ctr">
              <a:lnSpc>
                <a:spcPts val="4480"/>
              </a:lnSpc>
              <a:spcBef>
                <a:spcPct val="0"/>
              </a:spcBef>
            </a:pPr>
            <a:r>
              <a:rPr lang="en-US" sz="3200" dirty="0">
                <a:solidFill>
                  <a:srgbClr val="866255"/>
                </a:solidFill>
                <a:latin typeface="Glacial Indifference"/>
                <a:ea typeface="Glacial Indifference"/>
                <a:cs typeface="Glacial Indifference"/>
                <a:sym typeface="Glacial Indifference"/>
              </a:rPr>
              <a:t>        2021-25</a:t>
            </a:r>
            <a:endParaRPr lang="en-US" sz="3200" dirty="0">
              <a:solidFill>
                <a:srgbClr val="866255"/>
              </a:solidFill>
              <a:latin typeface="Glacial Indifference"/>
              <a:ea typeface="Glacial Indifference"/>
              <a:cs typeface="Glacial Indifference"/>
              <a:sym typeface="Glacial Indifference"/>
            </a:endParaRPr>
          </a:p>
        </p:txBody>
      </p:sp>
      <p:sp>
        <p:nvSpPr>
          <p:cNvPr id="5" name="TextBox 5"/>
          <p:cNvSpPr txBox="1"/>
          <p:nvPr/>
        </p:nvSpPr>
        <p:spPr>
          <a:xfrm>
            <a:off x="4038600" y="9105900"/>
            <a:ext cx="12135485" cy="953770"/>
          </a:xfrm>
          <a:prstGeom prst="rect">
            <a:avLst/>
          </a:prstGeom>
        </p:spPr>
        <p:txBody>
          <a:bodyPr wrap="square" lIns="0" tIns="0" rIns="0" bIns="0" rtlCol="0" anchor="t">
            <a:spAutoFit/>
          </a:bodyPr>
          <a:lstStyle/>
          <a:p>
            <a:pPr algn="ctr">
              <a:lnSpc>
                <a:spcPts val="7440"/>
              </a:lnSpc>
              <a:spcBef>
                <a:spcPct val="0"/>
              </a:spcBef>
            </a:pPr>
            <a:r>
              <a:rPr lang="en-US" sz="5315">
                <a:solidFill>
                  <a:srgbClr val="866255"/>
                </a:solidFill>
                <a:latin typeface="Glacial Indifference"/>
                <a:ea typeface="Glacial Indifference"/>
                <a:cs typeface="Glacial Indifference"/>
                <a:sym typeface="Glacial Indifference"/>
              </a:rPr>
              <a:t>Department of CSE(Data Science)</a:t>
            </a:r>
            <a:endParaRPr lang="en-US" sz="5315">
              <a:solidFill>
                <a:srgbClr val="866255"/>
              </a:solidFill>
              <a:latin typeface="Glacial Indifference"/>
              <a:ea typeface="Glacial Indifference"/>
              <a:cs typeface="Glacial Indifference"/>
              <a:sym typeface="Glacial Indifference"/>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533" y="2324274"/>
            <a:ext cx="17208934" cy="23221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2"/>
          <p:cNvSpPr txBox="1"/>
          <p:nvPr/>
        </p:nvSpPr>
        <p:spPr>
          <a:xfrm>
            <a:off x="3657600" y="0"/>
            <a:ext cx="9144000" cy="1217193"/>
          </a:xfrm>
          <a:prstGeom prst="rect">
            <a:avLst/>
          </a:prstGeom>
          <a:noFill/>
        </p:spPr>
        <p:txBody>
          <a:bodyPr wrap="square">
            <a:spAutoFit/>
          </a:bodyPr>
          <a:lstStyle/>
          <a:p>
            <a:pPr algn="ctr">
              <a:lnSpc>
                <a:spcPts val="9920"/>
              </a:lnSpc>
              <a:spcBef>
                <a:spcPct val="0"/>
              </a:spcBef>
            </a:pPr>
            <a:r>
              <a:rPr lang="en-US" sz="5400" dirty="0">
                <a:solidFill>
                  <a:srgbClr val="7E4834"/>
                </a:solidFill>
                <a:latin typeface="Yeseva One" panose="00000500000000000000"/>
                <a:ea typeface="Yeseva One" panose="00000500000000000000"/>
                <a:cs typeface="Yeseva One" panose="00000500000000000000"/>
                <a:sym typeface="Yeseva One" panose="00000500000000000000"/>
              </a:rPr>
              <a:t>USE CASE DIAGRAM</a:t>
            </a:r>
            <a:endParaRPr lang="en-US" sz="5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67000" y="1562100"/>
            <a:ext cx="12004063" cy="87104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5" name="TextBox 4"/>
          <p:cNvSpPr txBox="1"/>
          <p:nvPr/>
        </p:nvSpPr>
        <p:spPr>
          <a:xfrm>
            <a:off x="4572000" y="-177518"/>
            <a:ext cx="9144000" cy="1217193"/>
          </a:xfrm>
          <a:prstGeom prst="rect">
            <a:avLst/>
          </a:prstGeom>
          <a:noFill/>
        </p:spPr>
        <p:txBody>
          <a:bodyPr wrap="square">
            <a:spAutoFit/>
          </a:bodyPr>
          <a:lstStyle/>
          <a:p>
            <a:pPr algn="ctr">
              <a:lnSpc>
                <a:spcPts val="9920"/>
              </a:lnSpc>
              <a:spcBef>
                <a:spcPct val="0"/>
              </a:spcBef>
            </a:pPr>
            <a:r>
              <a:rPr lang="en-US" sz="5400" dirty="0">
                <a:solidFill>
                  <a:srgbClr val="7E4834"/>
                </a:solidFill>
                <a:latin typeface="Yeseva One" panose="00000500000000000000"/>
                <a:ea typeface="Yeseva One" panose="00000500000000000000"/>
                <a:cs typeface="Yeseva One" panose="00000500000000000000"/>
                <a:sym typeface="Yeseva One" panose="00000500000000000000"/>
              </a:rPr>
              <a:t>CLASS DIAGRAM</a:t>
            </a:r>
            <a:endParaRPr lang="en-US" sz="5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1400" y="1039675"/>
            <a:ext cx="11811000" cy="92144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2"/>
          <p:cNvSpPr txBox="1"/>
          <p:nvPr/>
        </p:nvSpPr>
        <p:spPr>
          <a:xfrm>
            <a:off x="4572000" y="-172780"/>
            <a:ext cx="9144000" cy="1217193"/>
          </a:xfrm>
          <a:prstGeom prst="rect">
            <a:avLst/>
          </a:prstGeom>
          <a:noFill/>
        </p:spPr>
        <p:txBody>
          <a:bodyPr wrap="square">
            <a:spAutoFit/>
          </a:bodyPr>
          <a:lstStyle/>
          <a:p>
            <a:pPr algn="ctr">
              <a:lnSpc>
                <a:spcPts val="9920"/>
              </a:lnSpc>
              <a:spcBef>
                <a:spcPct val="0"/>
              </a:spcBef>
            </a:pPr>
            <a:r>
              <a:rPr lang="en-US" sz="5400" dirty="0">
                <a:solidFill>
                  <a:srgbClr val="7E4834"/>
                </a:solidFill>
                <a:latin typeface="Yeseva One" panose="00000500000000000000"/>
                <a:ea typeface="Yeseva One" panose="00000500000000000000"/>
                <a:cs typeface="Yeseva One" panose="00000500000000000000"/>
                <a:sym typeface="Yeseva One" panose="00000500000000000000"/>
              </a:rPr>
              <a:t>SEQUENCE DIAGRAM</a:t>
            </a:r>
            <a:endParaRPr lang="en-US" sz="5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l="1960" t="1369"/>
          <a:stretch>
            <a:fillRect/>
          </a:stretch>
        </p:blipFill>
        <p:spPr>
          <a:xfrm>
            <a:off x="3048000" y="1152827"/>
            <a:ext cx="12501422" cy="91223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2"/>
          <p:cNvSpPr txBox="1"/>
          <p:nvPr/>
        </p:nvSpPr>
        <p:spPr>
          <a:xfrm>
            <a:off x="3962400" y="-342900"/>
            <a:ext cx="9144000" cy="1217193"/>
          </a:xfrm>
          <a:prstGeom prst="rect">
            <a:avLst/>
          </a:prstGeom>
          <a:noFill/>
        </p:spPr>
        <p:txBody>
          <a:bodyPr wrap="square">
            <a:spAutoFit/>
          </a:bodyPr>
          <a:lstStyle/>
          <a:p>
            <a:pPr algn="ctr">
              <a:lnSpc>
                <a:spcPts val="9920"/>
              </a:lnSpc>
              <a:spcBef>
                <a:spcPct val="0"/>
              </a:spcBef>
            </a:pPr>
            <a:r>
              <a:rPr lang="en-US" sz="5400" dirty="0">
                <a:solidFill>
                  <a:srgbClr val="7E4834"/>
                </a:solidFill>
                <a:latin typeface="Yeseva One" panose="00000500000000000000"/>
                <a:ea typeface="Yeseva One" panose="00000500000000000000"/>
                <a:cs typeface="Yeseva One" panose="00000500000000000000"/>
                <a:sym typeface="Yeseva One" panose="00000500000000000000"/>
              </a:rPr>
              <a:t>FLOW DIAGRAM</a:t>
            </a:r>
            <a:endParaRPr lang="en-US" sz="5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l="2216"/>
          <a:stretch>
            <a:fillRect/>
          </a:stretch>
        </p:blipFill>
        <p:spPr>
          <a:xfrm>
            <a:off x="3330251" y="848699"/>
            <a:ext cx="11016370" cy="94383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17" name="TextBox 17"/>
          <p:cNvSpPr txBox="1"/>
          <p:nvPr/>
        </p:nvSpPr>
        <p:spPr>
          <a:xfrm>
            <a:off x="4800600" y="89754"/>
            <a:ext cx="14790595" cy="1178721"/>
          </a:xfrm>
          <a:prstGeom prst="rect">
            <a:avLst/>
          </a:prstGeom>
        </p:spPr>
        <p:txBody>
          <a:bodyPr wrap="square" lIns="0" tIns="0" rIns="0" bIns="0" rtlCol="0" anchor="t">
            <a:spAutoFit/>
          </a:bodyPr>
          <a:lstStyle/>
          <a:p>
            <a:pPr algn="ctr">
              <a:lnSpc>
                <a:spcPts val="9920"/>
              </a:lnSpc>
              <a:spcBef>
                <a:spcPct val="0"/>
              </a:spcBef>
            </a:pPr>
            <a:r>
              <a:rPr lang="en-US" sz="7085" dirty="0">
                <a:solidFill>
                  <a:srgbClr val="7E4834"/>
                </a:solidFill>
                <a:latin typeface="Yeseva One" panose="00000500000000000000"/>
                <a:ea typeface="Yeseva One" panose="00000500000000000000"/>
                <a:cs typeface="Yeseva One" panose="00000500000000000000"/>
                <a:sym typeface="Yeseva One" panose="00000500000000000000"/>
              </a:rPr>
              <a:t>SOURCE CODE: </a:t>
            </a:r>
            <a:endParaRPr lang="en-US" sz="7085"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l="1135"/>
          <a:stretch>
            <a:fillRect/>
          </a:stretch>
        </p:blipFill>
        <p:spPr>
          <a:xfrm>
            <a:off x="609599" y="89755"/>
            <a:ext cx="7924799" cy="101074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rcRect t="19824" r="2597"/>
          <a:stretch>
            <a:fillRect/>
          </a:stretch>
        </p:blipFill>
        <p:spPr>
          <a:xfrm>
            <a:off x="3276600" y="0"/>
            <a:ext cx="11201400" cy="101860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rcRect t="20288" r="3378"/>
          <a:stretch>
            <a:fillRect/>
          </a:stretch>
        </p:blipFill>
        <p:spPr>
          <a:xfrm>
            <a:off x="3886199" y="0"/>
            <a:ext cx="10896601" cy="101238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rcRect t="11032" r="2030" b="1396"/>
          <a:stretch>
            <a:fillRect/>
          </a:stretch>
        </p:blipFill>
        <p:spPr>
          <a:xfrm>
            <a:off x="3429000" y="0"/>
            <a:ext cx="9250836" cy="10254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2"/>
          <p:cNvSpPr txBox="1"/>
          <p:nvPr/>
        </p:nvSpPr>
        <p:spPr>
          <a:xfrm>
            <a:off x="4038600" y="27590"/>
            <a:ext cx="9144000" cy="1217193"/>
          </a:xfrm>
          <a:prstGeom prst="rect">
            <a:avLst/>
          </a:prstGeom>
          <a:noFill/>
        </p:spPr>
        <p:txBody>
          <a:bodyPr wrap="square">
            <a:spAutoFit/>
          </a:bodyPr>
          <a:lstStyle/>
          <a:p>
            <a:pPr algn="ctr">
              <a:lnSpc>
                <a:spcPts val="9920"/>
              </a:lnSpc>
              <a:spcBef>
                <a:spcPct val="0"/>
              </a:spcBef>
            </a:pPr>
            <a:r>
              <a:rPr lang="en-US" sz="5400" dirty="0">
                <a:solidFill>
                  <a:srgbClr val="7E4834"/>
                </a:solidFill>
                <a:latin typeface="Yeseva One" panose="00000500000000000000"/>
                <a:ea typeface="Yeseva One" panose="00000500000000000000"/>
                <a:cs typeface="Yeseva One" panose="00000500000000000000"/>
                <a:sym typeface="Yeseva One" panose="00000500000000000000"/>
              </a:rPr>
              <a:t>OUTPUT SCREENSHOTS </a:t>
            </a:r>
            <a:endParaRPr lang="en-US" sz="5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2061732"/>
            <a:ext cx="7783011" cy="616353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0" y="2061732"/>
            <a:ext cx="7754432" cy="6144482"/>
          </a:xfrm>
          <a:prstGeom prst="rect">
            <a:avLst/>
          </a:prstGeom>
        </p:spPr>
      </p:pic>
      <p:sp>
        <p:nvSpPr>
          <p:cNvPr id="7" name="TextBox 6"/>
          <p:cNvSpPr txBox="1"/>
          <p:nvPr/>
        </p:nvSpPr>
        <p:spPr>
          <a:xfrm>
            <a:off x="1752600" y="8343900"/>
            <a:ext cx="7630611" cy="1107996"/>
          </a:xfrm>
          <a:prstGeom prst="rect">
            <a:avLst/>
          </a:prstGeom>
          <a:noFill/>
        </p:spPr>
        <p:txBody>
          <a:bodyPr wrap="square" rtlCol="0">
            <a:spAutoFit/>
          </a:bodyPr>
          <a:lstStyle/>
          <a:p>
            <a:r>
              <a:rPr lang="en-US" sz="6600" b="1" dirty="0"/>
              <a:t> Normal State</a:t>
            </a:r>
            <a:endParaRPr lang="en-IN" sz="6600" b="1" dirty="0"/>
          </a:p>
        </p:txBody>
      </p:sp>
      <p:sp>
        <p:nvSpPr>
          <p:cNvPr id="8" name="TextBox 7"/>
          <p:cNvSpPr txBox="1"/>
          <p:nvPr/>
        </p:nvSpPr>
        <p:spPr>
          <a:xfrm>
            <a:off x="10820400" y="8332076"/>
            <a:ext cx="8382000" cy="1107996"/>
          </a:xfrm>
          <a:prstGeom prst="rect">
            <a:avLst/>
          </a:prstGeom>
          <a:noFill/>
        </p:spPr>
        <p:txBody>
          <a:bodyPr wrap="square" rtlCol="0">
            <a:spAutoFit/>
          </a:bodyPr>
          <a:lstStyle/>
          <a:p>
            <a:r>
              <a:rPr lang="en-US" sz="6600" b="1" dirty="0"/>
              <a:t>Yawning State</a:t>
            </a:r>
            <a:endParaRPr lang="en-IN" sz="66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389" y="1257300"/>
            <a:ext cx="9059611" cy="720727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3490" y="1234966"/>
            <a:ext cx="8978249" cy="7198078"/>
          </a:xfrm>
          <a:prstGeom prst="rect">
            <a:avLst/>
          </a:prstGeom>
        </p:spPr>
      </p:pic>
      <p:sp>
        <p:nvSpPr>
          <p:cNvPr id="6" name="TextBox 5"/>
          <p:cNvSpPr txBox="1"/>
          <p:nvPr/>
        </p:nvSpPr>
        <p:spPr>
          <a:xfrm>
            <a:off x="4953000" y="8665779"/>
            <a:ext cx="16383000" cy="1200329"/>
          </a:xfrm>
          <a:prstGeom prst="rect">
            <a:avLst/>
          </a:prstGeom>
          <a:noFill/>
        </p:spPr>
        <p:txBody>
          <a:bodyPr wrap="square" rtlCol="0">
            <a:spAutoFit/>
          </a:bodyPr>
          <a:lstStyle/>
          <a:p>
            <a:r>
              <a:rPr lang="en-US" sz="7200" b="1" dirty="0"/>
              <a:t>Sleepy/Drowsy State</a:t>
            </a:r>
            <a:endParaRPr lang="en-IN" sz="7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9699347" y="3297706"/>
            <a:ext cx="3528563" cy="352856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t="-10840" b="-10840"/>
              </a:stretch>
            </a:blipFill>
          </p:spPr>
        </p:sp>
      </p:grpSp>
      <p:grpSp>
        <p:nvGrpSpPr>
          <p:cNvPr id="4" name="Group 4"/>
          <p:cNvGrpSpPr/>
          <p:nvPr/>
        </p:nvGrpSpPr>
        <p:grpSpPr>
          <a:xfrm>
            <a:off x="4952674" y="3277345"/>
            <a:ext cx="3528563" cy="35285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00" r="-500"/>
              </a:stretch>
            </a:blipFill>
          </p:spPr>
        </p:sp>
      </p:grpSp>
      <p:grpSp>
        <p:nvGrpSpPr>
          <p:cNvPr id="6" name="Group 6"/>
          <p:cNvGrpSpPr/>
          <p:nvPr/>
        </p:nvGrpSpPr>
        <p:grpSpPr>
          <a:xfrm>
            <a:off x="717823" y="3277345"/>
            <a:ext cx="3528563" cy="35285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794" t="-32737" r="-16189" b="-33907"/>
              </a:stretch>
            </a:blipFill>
          </p:spPr>
        </p:sp>
      </p:grpSp>
      <p:grpSp>
        <p:nvGrpSpPr>
          <p:cNvPr id="8" name="Group 8"/>
          <p:cNvGrpSpPr/>
          <p:nvPr/>
        </p:nvGrpSpPr>
        <p:grpSpPr>
          <a:xfrm>
            <a:off x="0" y="9593599"/>
            <a:ext cx="18288000" cy="2274320"/>
            <a:chOff x="0" y="0"/>
            <a:chExt cx="24384000" cy="3032426"/>
          </a:xfrm>
        </p:grpSpPr>
        <p:pic>
          <p:nvPicPr>
            <p:cNvPr id="9" name="Picture 9"/>
            <p:cNvPicPr>
              <a:picLocks noChangeAspect="1"/>
            </p:cNvPicPr>
            <p:nvPr/>
          </p:nvPicPr>
          <p:blipFill>
            <a:blip r:embed="rId4"/>
            <a:srcRect t="45857" b="45857"/>
            <a:stretch>
              <a:fillRect/>
            </a:stretch>
          </p:blipFill>
          <p:spPr>
            <a:xfrm>
              <a:off x="0" y="0"/>
              <a:ext cx="24384000" cy="3032426"/>
            </a:xfrm>
            <a:prstGeom prst="rect">
              <a:avLst/>
            </a:prstGeom>
          </p:spPr>
        </p:pic>
      </p:grpSp>
      <p:sp>
        <p:nvSpPr>
          <p:cNvPr id="10" name="TextBox 10"/>
          <p:cNvSpPr txBox="1"/>
          <p:nvPr/>
        </p:nvSpPr>
        <p:spPr>
          <a:xfrm>
            <a:off x="7534730" y="2171771"/>
            <a:ext cx="10517602" cy="947263"/>
          </a:xfrm>
          <a:prstGeom prst="rect">
            <a:avLst/>
          </a:prstGeom>
        </p:spPr>
        <p:txBody>
          <a:bodyPr lIns="0" tIns="0" rIns="0" bIns="0" rtlCol="0" anchor="t">
            <a:spAutoFit/>
          </a:bodyPr>
          <a:lstStyle/>
          <a:p>
            <a:pPr algn="ctr">
              <a:lnSpc>
                <a:spcPts val="7300"/>
              </a:lnSpc>
            </a:pPr>
            <a:r>
              <a:rPr lang="en-US" sz="6190" b="1">
                <a:solidFill>
                  <a:srgbClr val="866255"/>
                </a:solidFill>
                <a:latin typeface="The Seasons Bold"/>
                <a:ea typeface="The Seasons Bold"/>
                <a:cs typeface="The Seasons Bold"/>
                <a:sym typeface="The Seasons Bold"/>
              </a:rPr>
              <a:t>THE TEAM</a:t>
            </a:r>
            <a:endParaRPr lang="en-US" sz="6190" b="1">
              <a:solidFill>
                <a:srgbClr val="866255"/>
              </a:solidFill>
              <a:latin typeface="The Seasons Bold"/>
              <a:ea typeface="The Seasons Bold"/>
              <a:cs typeface="The Seasons Bold"/>
              <a:sym typeface="The Seasons Bold"/>
            </a:endParaRPr>
          </a:p>
        </p:txBody>
      </p:sp>
      <p:grpSp>
        <p:nvGrpSpPr>
          <p:cNvPr id="11" name="Group 11"/>
          <p:cNvGrpSpPr/>
          <p:nvPr/>
        </p:nvGrpSpPr>
        <p:grpSpPr>
          <a:xfrm>
            <a:off x="13847035" y="3119034"/>
            <a:ext cx="3528563" cy="35285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472" t="-31156" r="-10986" b="-53454"/>
              </a:stretch>
            </a:blipFill>
          </p:spPr>
        </p:sp>
      </p:grpSp>
      <p:sp>
        <p:nvSpPr>
          <p:cNvPr id="13" name="AutoShape 13"/>
          <p:cNvSpPr/>
          <p:nvPr/>
        </p:nvSpPr>
        <p:spPr>
          <a:xfrm>
            <a:off x="0" y="2645402"/>
            <a:ext cx="10791250" cy="0"/>
          </a:xfrm>
          <a:prstGeom prst="line">
            <a:avLst/>
          </a:prstGeom>
          <a:ln w="38100" cap="flat">
            <a:solidFill>
              <a:srgbClr val="7E4834"/>
            </a:solidFill>
            <a:prstDash val="solid"/>
            <a:headEnd type="none" w="sm" len="sm"/>
            <a:tailEnd type="none" w="sm" len="sm"/>
          </a:ln>
        </p:spPr>
      </p:sp>
      <p:sp>
        <p:nvSpPr>
          <p:cNvPr id="16" name="TextBox 16"/>
          <p:cNvSpPr txBox="1"/>
          <p:nvPr/>
        </p:nvSpPr>
        <p:spPr>
          <a:xfrm>
            <a:off x="5263552" y="7092969"/>
            <a:ext cx="3217686" cy="490855"/>
          </a:xfrm>
          <a:prstGeom prst="rect">
            <a:avLst/>
          </a:prstGeom>
        </p:spPr>
        <p:txBody>
          <a:bodyPr lIns="0" tIns="0" rIns="0" bIns="0" rtlCol="0" anchor="t">
            <a:spAutoFit/>
          </a:bodyPr>
          <a:lstStyle/>
          <a:p>
            <a:pPr algn="ctr">
              <a:lnSpc>
                <a:spcPts val="3920"/>
              </a:lnSpc>
            </a:pPr>
            <a:r>
              <a:rPr lang="en-US" sz="280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NIKHIL(21P71A6746)</a:t>
            </a:r>
            <a:endParaRPr lang="en-US" sz="280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7" name="TextBox 17"/>
          <p:cNvSpPr txBox="1"/>
          <p:nvPr/>
        </p:nvSpPr>
        <p:spPr>
          <a:xfrm>
            <a:off x="9144000" y="7092969"/>
            <a:ext cx="4505233" cy="490855"/>
          </a:xfrm>
          <a:prstGeom prst="rect">
            <a:avLst/>
          </a:prstGeom>
        </p:spPr>
        <p:txBody>
          <a:bodyPr lIns="0" tIns="0" rIns="0" bIns="0" rtlCol="0" anchor="t">
            <a:spAutoFit/>
          </a:bodyPr>
          <a:lstStyle/>
          <a:p>
            <a:pPr algn="ctr">
              <a:lnSpc>
                <a:spcPts val="3920"/>
              </a:lnSpc>
            </a:pPr>
            <a:r>
              <a:rPr lang="en-US" sz="280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KAUSTUBH (21P71A6728)</a:t>
            </a:r>
            <a:endParaRPr lang="en-US" sz="280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8" name="TextBox 18"/>
          <p:cNvSpPr txBox="1"/>
          <p:nvPr/>
        </p:nvSpPr>
        <p:spPr>
          <a:xfrm>
            <a:off x="578598" y="7033633"/>
            <a:ext cx="3667788" cy="550191"/>
          </a:xfrm>
          <a:prstGeom prst="rect">
            <a:avLst/>
          </a:prstGeom>
        </p:spPr>
        <p:txBody>
          <a:bodyPr lIns="0" tIns="0" rIns="0" bIns="0" rtlCol="0" anchor="t">
            <a:spAutoFit/>
          </a:bodyPr>
          <a:lstStyle/>
          <a:p>
            <a:pPr algn="ctr">
              <a:lnSpc>
                <a:spcPts val="4470"/>
              </a:lnSpc>
            </a:pPr>
            <a:r>
              <a:rPr lang="en-US" sz="319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NITHIN(21P71A6749)</a:t>
            </a:r>
            <a:endParaRPr lang="en-US" sz="3190"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9" name="TextBox 19"/>
          <p:cNvSpPr txBox="1"/>
          <p:nvPr/>
        </p:nvSpPr>
        <p:spPr>
          <a:xfrm>
            <a:off x="14004290" y="6941185"/>
            <a:ext cx="4283710" cy="1122045"/>
          </a:xfrm>
          <a:prstGeom prst="rect">
            <a:avLst/>
          </a:prstGeom>
        </p:spPr>
        <p:txBody>
          <a:bodyPr wrap="square" lIns="0" tIns="0" rIns="0" bIns="0" rtlCol="0" anchor="t">
            <a:spAutoFit/>
          </a:bodyPr>
          <a:lstStyle/>
          <a:p>
            <a:pPr algn="ctr">
              <a:lnSpc>
                <a:spcPts val="4375"/>
              </a:lnSpc>
            </a:pPr>
            <a:r>
              <a:rPr lang="en-US" sz="3125"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PUJITHA</a:t>
            </a:r>
            <a:endParaRPr lang="en-US" sz="3125"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ctr">
              <a:lnSpc>
                <a:spcPts val="4375"/>
              </a:lnSpc>
            </a:pPr>
            <a:r>
              <a:rPr lang="en-US" sz="3125"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(21P71A6758)</a:t>
            </a:r>
            <a:endParaRPr lang="en-US" sz="3125" b="1">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0" name="TextBox 20"/>
          <p:cNvSpPr txBox="1"/>
          <p:nvPr/>
        </p:nvSpPr>
        <p:spPr>
          <a:xfrm>
            <a:off x="7150735" y="8669655"/>
            <a:ext cx="10901680" cy="53848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230F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UNDER THE  GUIDANCE OF MRS. A. JYOTSNA MAM.</a:t>
            </a:r>
            <a:endParaRPr lang="en-US" sz="3000" b="1" dirty="0">
              <a:solidFill>
                <a:srgbClr val="230F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1" name="TextBox 21"/>
          <p:cNvSpPr txBox="1"/>
          <p:nvPr/>
        </p:nvSpPr>
        <p:spPr>
          <a:xfrm>
            <a:off x="615998" y="-80771"/>
            <a:ext cx="17375598" cy="3609065"/>
          </a:xfrm>
          <a:prstGeom prst="rect">
            <a:avLst/>
          </a:prstGeom>
        </p:spPr>
        <p:txBody>
          <a:bodyPr wrap="square" lIns="0" tIns="0" rIns="0" bIns="0" rtlCol="0" anchor="t">
            <a:spAutoFit/>
          </a:bodyPr>
          <a:lstStyle/>
          <a:p>
            <a:pPr algn="ctr">
              <a:lnSpc>
                <a:spcPts val="14560"/>
              </a:lnSpc>
            </a:pPr>
            <a:r>
              <a:rPr lang="en-US" sz="6000" dirty="0">
                <a:solidFill>
                  <a:srgbClr val="7E4834"/>
                </a:solidFill>
                <a:latin typeface="Yeseva One" panose="00000500000000000000"/>
                <a:ea typeface="Yeseva One" panose="00000500000000000000"/>
                <a:cs typeface="Yeseva One" panose="00000500000000000000"/>
                <a:sym typeface="Yeseva One" panose="00000500000000000000"/>
              </a:rPr>
              <a:t>DRIVER DROWSINESS DETECTION SYSTEM</a:t>
            </a:r>
            <a:endParaRPr lang="en-US" sz="6000" dirty="0">
              <a:solidFill>
                <a:srgbClr val="7E4834"/>
              </a:solidFill>
              <a:latin typeface="Yeseva One" panose="00000500000000000000"/>
              <a:ea typeface="Yeseva One" panose="00000500000000000000"/>
              <a:cs typeface="Yeseva One" panose="00000500000000000000"/>
              <a:sym typeface="Yeseva One" panose="00000500000000000000"/>
            </a:endParaRPr>
          </a:p>
          <a:p>
            <a:pPr algn="ctr">
              <a:lnSpc>
                <a:spcPts val="14560"/>
              </a:lnSpc>
              <a:spcBef>
                <a:spcPct val="0"/>
              </a:spcBef>
            </a:pPr>
            <a:endParaRPr lang="en-US" sz="1040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3352800" y="656574"/>
            <a:ext cx="13187875" cy="1735523"/>
          </a:xfrm>
          <a:prstGeom prst="rect">
            <a:avLst/>
          </a:prstGeom>
        </p:spPr>
        <p:txBody>
          <a:bodyPr lIns="0" tIns="0" rIns="0" bIns="0" rtlCol="0" anchor="t">
            <a:spAutoFit/>
          </a:bodyPr>
          <a:lstStyle/>
          <a:p>
            <a:pPr algn="l">
              <a:lnSpc>
                <a:spcPts val="13595"/>
              </a:lnSpc>
            </a:pPr>
            <a:r>
              <a:rPr lang="en-US" sz="11520" dirty="0">
                <a:solidFill>
                  <a:srgbClr val="7E4834"/>
                </a:solidFill>
                <a:latin typeface="Yeseva One" panose="00000500000000000000"/>
                <a:ea typeface="Yeseva One" panose="00000500000000000000"/>
                <a:cs typeface="Yeseva One" panose="00000500000000000000"/>
                <a:sym typeface="Yeseva One" panose="00000500000000000000"/>
              </a:rPr>
              <a:t>CONCLUSION</a:t>
            </a:r>
            <a:endParaRPr lang="en-US" sz="11520"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sp>
        <p:nvSpPr>
          <p:cNvPr id="3" name="TextBox 3"/>
          <p:cNvSpPr txBox="1"/>
          <p:nvPr/>
        </p:nvSpPr>
        <p:spPr>
          <a:xfrm>
            <a:off x="387532" y="5523829"/>
            <a:ext cx="17512937" cy="1136138"/>
          </a:xfrm>
          <a:prstGeom prst="rect">
            <a:avLst/>
          </a:prstGeom>
        </p:spPr>
        <p:txBody>
          <a:bodyPr lIns="0" tIns="0" rIns="0" bIns="0" rtlCol="0" anchor="t">
            <a:spAutoFit/>
          </a:bodyPr>
          <a:lstStyle/>
          <a:p>
            <a:pPr algn="l">
              <a:lnSpc>
                <a:spcPts val="4580"/>
              </a:lnSpc>
            </a:pPr>
          </a:p>
          <a:p>
            <a:pPr algn="l">
              <a:lnSpc>
                <a:spcPts val="4580"/>
              </a:lnSpc>
              <a:spcBef>
                <a:spcPct val="0"/>
              </a:spcBef>
            </a:pPr>
          </a:p>
        </p:txBody>
      </p:sp>
      <p:sp>
        <p:nvSpPr>
          <p:cNvPr id="4" name="TextBox 4"/>
          <p:cNvSpPr txBox="1"/>
          <p:nvPr/>
        </p:nvSpPr>
        <p:spPr>
          <a:xfrm>
            <a:off x="0" y="2857500"/>
            <a:ext cx="17602200" cy="6152325"/>
          </a:xfrm>
          <a:prstGeom prst="rect">
            <a:avLst/>
          </a:prstGeom>
        </p:spPr>
        <p:txBody>
          <a:bodyPr wrap="square" lIns="0" tIns="0" rIns="0" bIns="0" rtlCol="0" anchor="t">
            <a:spAutoFit/>
          </a:bodyPr>
          <a:lstStyle/>
          <a:p>
            <a:pPr marL="946785" lvl="1" indent="-473075" algn="l">
              <a:lnSpc>
                <a:spcPts val="6135"/>
              </a:lnSpc>
              <a:buFont typeface="Arial" panose="020B0604020202020204"/>
              <a:buChar char="•"/>
            </a:pPr>
            <a:r>
              <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The proposed driver drowsiness detection system represents a significant advancement over existing solutions by integrating real-time image processing, machine learning algorithms, and alert mechanisms</a:t>
            </a:r>
            <a:endPar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946785" lvl="1" indent="-473075" algn="l">
              <a:lnSpc>
                <a:spcPts val="6135"/>
              </a:lnSpc>
              <a:buFont typeface="Arial" panose="020B0604020202020204"/>
              <a:buChar char="•"/>
            </a:pPr>
            <a:r>
              <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By leveraging cost-effective hardware requirements and adaptable software, this solution is accessible for personal and commercial use, offering a scalable and efficient approach to reducing accidents caused by driver fatigue.</a:t>
            </a:r>
            <a:endPar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946785" lvl="1" indent="-473075" algn="l">
              <a:lnSpc>
                <a:spcPts val="6135"/>
              </a:lnSpc>
              <a:buFont typeface="Arial" panose="020B0604020202020204"/>
              <a:buChar char="•"/>
            </a:pPr>
            <a:r>
              <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 Future enhancements could involve further integration with vehicle systems for automated interventions, making it a proactive tool in promoting road safety and potentially saving lives.</a:t>
            </a:r>
            <a:endParaRPr lang="en-US" sz="280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80831" cy="10287000"/>
            <a:chOff x="0" y="0"/>
            <a:chExt cx="5574442" cy="13716000"/>
          </a:xfrm>
        </p:grpSpPr>
        <p:pic>
          <p:nvPicPr>
            <p:cNvPr id="3" name="Picture 3"/>
            <p:cNvPicPr>
              <a:picLocks noChangeAspect="1"/>
            </p:cNvPicPr>
            <p:nvPr/>
          </p:nvPicPr>
          <p:blipFill>
            <a:blip r:embed="rId1"/>
            <a:srcRect l="19518" r="19518"/>
            <a:stretch>
              <a:fillRect/>
            </a:stretch>
          </p:blipFill>
          <p:spPr>
            <a:xfrm>
              <a:off x="0" y="0"/>
              <a:ext cx="5574442" cy="13716000"/>
            </a:xfrm>
            <a:prstGeom prst="rect">
              <a:avLst/>
            </a:prstGeom>
          </p:spPr>
        </p:pic>
      </p:grpSp>
      <p:sp>
        <p:nvSpPr>
          <p:cNvPr id="4" name="TextBox 4"/>
          <p:cNvSpPr txBox="1"/>
          <p:nvPr/>
        </p:nvSpPr>
        <p:spPr>
          <a:xfrm>
            <a:off x="4556316" y="3174864"/>
            <a:ext cx="13731684" cy="2724598"/>
          </a:xfrm>
          <a:prstGeom prst="rect">
            <a:avLst/>
          </a:prstGeom>
        </p:spPr>
        <p:txBody>
          <a:bodyPr lIns="0" tIns="0" rIns="0" bIns="0" rtlCol="0" anchor="t">
            <a:spAutoFit/>
          </a:bodyPr>
          <a:lstStyle/>
          <a:p>
            <a:pPr algn="l">
              <a:lnSpc>
                <a:spcPts val="21370"/>
              </a:lnSpc>
            </a:pPr>
            <a:r>
              <a:rPr lang="en-US" sz="17095" b="1">
                <a:solidFill>
                  <a:srgbClr val="866255"/>
                </a:solidFill>
                <a:latin typeface="The Seasons Bold"/>
                <a:ea typeface="The Seasons Bold"/>
                <a:cs typeface="The Seasons Bold"/>
                <a:sym typeface="The Seasons Bold"/>
              </a:rPr>
              <a:t>THANK YOU...</a:t>
            </a:r>
            <a:endParaRPr lang="en-US" sz="17095" b="1">
              <a:solidFill>
                <a:srgbClr val="866255"/>
              </a:solidFill>
              <a:latin typeface="The Seasons Bold"/>
              <a:ea typeface="The Seasons Bold"/>
              <a:cs typeface="The Seasons Bold"/>
              <a:sym typeface="The Seaso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17488603" y="0"/>
            <a:ext cx="1373051" cy="10287000"/>
            <a:chOff x="0" y="0"/>
            <a:chExt cx="1830734" cy="13716000"/>
          </a:xfrm>
        </p:grpSpPr>
        <p:pic>
          <p:nvPicPr>
            <p:cNvPr id="3" name="Picture 3"/>
            <p:cNvPicPr>
              <a:picLocks noChangeAspect="1"/>
            </p:cNvPicPr>
            <p:nvPr/>
          </p:nvPicPr>
          <p:blipFill>
            <a:blip r:embed="rId1"/>
            <a:srcRect l="39983" r="39983"/>
            <a:stretch>
              <a:fillRect/>
            </a:stretch>
          </p:blipFill>
          <p:spPr>
            <a:xfrm>
              <a:off x="0" y="0"/>
              <a:ext cx="1830734" cy="13716000"/>
            </a:xfrm>
            <a:prstGeom prst="rect">
              <a:avLst/>
            </a:prstGeom>
          </p:spPr>
        </p:pic>
      </p:grpSp>
      <p:grpSp>
        <p:nvGrpSpPr>
          <p:cNvPr id="4" name="Group 4"/>
          <p:cNvGrpSpPr/>
          <p:nvPr/>
        </p:nvGrpSpPr>
        <p:grpSpPr>
          <a:xfrm>
            <a:off x="0" y="0"/>
            <a:ext cx="757904" cy="10287000"/>
            <a:chOff x="0" y="0"/>
            <a:chExt cx="1010539" cy="13716000"/>
          </a:xfrm>
        </p:grpSpPr>
        <p:pic>
          <p:nvPicPr>
            <p:cNvPr id="5" name="Picture 5"/>
            <p:cNvPicPr>
              <a:picLocks noChangeAspect="1"/>
            </p:cNvPicPr>
            <p:nvPr/>
          </p:nvPicPr>
          <p:blipFill>
            <a:blip r:embed="rId2"/>
            <a:srcRect l="44470" r="44470"/>
            <a:stretch>
              <a:fillRect/>
            </a:stretch>
          </p:blipFill>
          <p:spPr>
            <a:xfrm>
              <a:off x="0" y="0"/>
              <a:ext cx="1010539" cy="13716000"/>
            </a:xfrm>
            <a:prstGeom prst="rect">
              <a:avLst/>
            </a:prstGeom>
          </p:spPr>
        </p:pic>
      </p:grpSp>
      <p:sp>
        <p:nvSpPr>
          <p:cNvPr id="6" name="TextBox 6"/>
          <p:cNvSpPr txBox="1"/>
          <p:nvPr/>
        </p:nvSpPr>
        <p:spPr>
          <a:xfrm>
            <a:off x="3744248" y="824681"/>
            <a:ext cx="9614108" cy="1385497"/>
          </a:xfrm>
          <a:prstGeom prst="rect">
            <a:avLst/>
          </a:prstGeom>
        </p:spPr>
        <p:txBody>
          <a:bodyPr lIns="0" tIns="0" rIns="0" bIns="0" rtlCol="0" anchor="t">
            <a:spAutoFit/>
          </a:bodyPr>
          <a:lstStyle/>
          <a:p>
            <a:pPr algn="ctr">
              <a:lnSpc>
                <a:spcPts val="10880"/>
              </a:lnSpc>
            </a:pPr>
            <a:r>
              <a:rPr lang="en-US" sz="9220">
                <a:solidFill>
                  <a:srgbClr val="866255"/>
                </a:solidFill>
                <a:latin typeface="Yeseva One" panose="00000500000000000000"/>
                <a:ea typeface="Yeseva One" panose="00000500000000000000"/>
                <a:cs typeface="Yeseva One" panose="00000500000000000000"/>
                <a:sym typeface="Yeseva One" panose="00000500000000000000"/>
              </a:rPr>
              <a:t>ABSTRACT</a:t>
            </a:r>
            <a:endParaRPr lang="en-US" sz="9220">
              <a:solidFill>
                <a:srgbClr val="866255"/>
              </a:solidFill>
              <a:latin typeface="Yeseva One" panose="00000500000000000000"/>
              <a:ea typeface="Yeseva One" panose="00000500000000000000"/>
              <a:cs typeface="Yeseva One" panose="00000500000000000000"/>
              <a:sym typeface="Yeseva One" panose="00000500000000000000"/>
            </a:endParaRPr>
          </a:p>
        </p:txBody>
      </p:sp>
      <p:sp>
        <p:nvSpPr>
          <p:cNvPr id="7" name="TextBox 7"/>
          <p:cNvSpPr txBox="1"/>
          <p:nvPr/>
        </p:nvSpPr>
        <p:spPr>
          <a:xfrm>
            <a:off x="757904" y="3130351"/>
            <a:ext cx="16897511" cy="1492075"/>
          </a:xfrm>
          <a:prstGeom prst="rect">
            <a:avLst/>
          </a:prstGeom>
        </p:spPr>
        <p:txBody>
          <a:bodyPr lIns="0" tIns="0" rIns="0" bIns="0" rtlCol="0" anchor="t">
            <a:spAutoFit/>
          </a:bodyPr>
          <a:lstStyle/>
          <a:p>
            <a:pPr algn="l">
              <a:lnSpc>
                <a:spcPts val="4255"/>
              </a:lnSpc>
            </a:pPr>
            <a:endParaRPr lang="en-US" sz="344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l">
              <a:lnSpc>
                <a:spcPts val="3835"/>
              </a:lnSpc>
            </a:pPr>
            <a:r>
              <a:rPr lang="en-US" sz="274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  </a:t>
            </a:r>
            <a:endParaRPr lang="en-US" sz="274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l">
              <a:lnSpc>
                <a:spcPts val="3835"/>
              </a:lnSpc>
            </a:pPr>
            <a:endParaRPr lang="en-US" sz="2740" b="1" dirty="0">
              <a:solidFill>
                <a:srgbClr val="866255"/>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9" name="TextBox 8"/>
          <p:cNvSpPr txBox="1"/>
          <p:nvPr/>
        </p:nvSpPr>
        <p:spPr>
          <a:xfrm>
            <a:off x="914400" y="2552700"/>
            <a:ext cx="16154400" cy="6186309"/>
          </a:xfrm>
          <a:prstGeom prst="rect">
            <a:avLst/>
          </a:prstGeom>
          <a:noFill/>
        </p:spPr>
        <p:txBody>
          <a:bodyPr wrap="square">
            <a:spAutoFit/>
          </a:bodyPr>
          <a:lstStyle/>
          <a:p>
            <a:pPr marL="457200" indent="-457200">
              <a:buFont typeface="Wingdings" panose="05000000000000000000" pitchFamily="2" charset="2"/>
              <a:buChar char="Ø"/>
            </a:pPr>
            <a:r>
              <a:rPr lang="en-US" sz="3600" dirty="0"/>
              <a:t>Driver drowsiness detection systems are essential in minimizing road accidents caused by driver fatigue. </a:t>
            </a:r>
            <a:endParaRPr lang="en-US" sz="3600" dirty="0"/>
          </a:p>
          <a:p>
            <a:pPr marL="457200" indent="-457200">
              <a:buFont typeface="Wingdings" panose="05000000000000000000" pitchFamily="2" charset="2"/>
              <a:buChar char="Ø"/>
            </a:pPr>
            <a:r>
              <a:rPr lang="en-US" sz="3600" dirty="0"/>
              <a:t>This paper presents a system designed to detect drowsiness using real-time facial monitoring and alert mechanisms. </a:t>
            </a:r>
            <a:endParaRPr lang="en-US" sz="3600" dirty="0"/>
          </a:p>
          <a:p>
            <a:pPr marL="457200" indent="-457200">
              <a:buFont typeface="Wingdings" panose="05000000000000000000" pitchFamily="2" charset="2"/>
              <a:buChar char="Ø"/>
            </a:pPr>
            <a:r>
              <a:rPr lang="en-US" sz="3600" dirty="0"/>
              <a:t>The proposed system utilizes Python and OpenCV for image processing, alongside machine learning models for eye and facial landmark detection, which enable the identification of fatigue symptoms such as eye closure and yawning. </a:t>
            </a:r>
            <a:endParaRPr lang="en-US" sz="3600" dirty="0"/>
          </a:p>
          <a:p>
            <a:pPr marL="457200" indent="-457200">
              <a:buFont typeface="Wingdings" panose="05000000000000000000" pitchFamily="2" charset="2"/>
              <a:buChar char="Ø"/>
            </a:pPr>
            <a:r>
              <a:rPr lang="en-US" sz="3600" dirty="0"/>
              <a:t>This project presents a Python-based driver drowsiness detection system, focusing on real-time facial monitoring to identify signs of fatigue. Utilizing image processing and machine learning, this system tracks eye and mouth movements, such as eye closure duration and yawning, to detect drowsiness.</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3"/>
          <p:cNvSpPr txBox="1"/>
          <p:nvPr/>
        </p:nvSpPr>
        <p:spPr>
          <a:xfrm>
            <a:off x="1359310" y="1257300"/>
            <a:ext cx="10756531" cy="1220694"/>
          </a:xfrm>
          <a:prstGeom prst="rect">
            <a:avLst/>
          </a:prstGeom>
        </p:spPr>
        <p:txBody>
          <a:bodyPr lIns="0" tIns="0" rIns="0" bIns="0" rtlCol="0" anchor="t">
            <a:spAutoFit/>
          </a:bodyPr>
          <a:lstStyle/>
          <a:p>
            <a:pPr algn="r">
              <a:lnSpc>
                <a:spcPts val="9545"/>
              </a:lnSpc>
            </a:pPr>
            <a:r>
              <a:rPr lang="en-US" sz="8090" dirty="0">
                <a:solidFill>
                  <a:srgbClr val="866255"/>
                </a:solidFill>
                <a:latin typeface="Yeseva One" panose="00000500000000000000"/>
                <a:ea typeface="Yeseva One" panose="00000500000000000000"/>
                <a:cs typeface="Yeseva One" panose="00000500000000000000"/>
                <a:sym typeface="Yeseva One" panose="00000500000000000000"/>
              </a:rPr>
              <a:t>INTRODUCTION</a:t>
            </a:r>
            <a:endParaRPr lang="en-US" sz="8090" dirty="0">
              <a:solidFill>
                <a:srgbClr val="866255"/>
              </a:solidFill>
              <a:latin typeface="Yeseva One" panose="00000500000000000000"/>
              <a:ea typeface="Yeseva One" panose="00000500000000000000"/>
              <a:cs typeface="Yeseva One" panose="00000500000000000000"/>
              <a:sym typeface="Yeseva One" panose="00000500000000000000"/>
            </a:endParaRPr>
          </a:p>
        </p:txBody>
      </p:sp>
      <p:sp>
        <p:nvSpPr>
          <p:cNvPr id="4" name="TextBox 4"/>
          <p:cNvSpPr txBox="1"/>
          <p:nvPr/>
        </p:nvSpPr>
        <p:spPr>
          <a:xfrm>
            <a:off x="1371600" y="2705100"/>
            <a:ext cx="16078200" cy="8263325"/>
          </a:xfrm>
          <a:prstGeom prst="rect">
            <a:avLst/>
          </a:prstGeom>
        </p:spPr>
        <p:txBody>
          <a:bodyPr wrap="square" lIns="0" tIns="0" rIns="0" bIns="0" rtlCol="0" anchor="t">
            <a:spAutoFit/>
          </a:bodyPr>
          <a:lstStyle/>
          <a:p>
            <a:pPr marL="742315" lvl="1" indent="-370840" algn="l">
              <a:lnSpc>
                <a:spcPts val="4810"/>
              </a:lnSpc>
              <a:buFont typeface="Arial" panose="020B0604020202020204"/>
              <a:buChar char="•"/>
            </a:pPr>
            <a:r>
              <a:rPr lang="en-US" sz="3600" dirty="0">
                <a:latin typeface="Glacial Indifference"/>
                <a:ea typeface="Glacial Indifference"/>
                <a:cs typeface="Glacial Indifference"/>
                <a:sym typeface="Glacial Indifference"/>
              </a:rPr>
              <a:t>Driver drowsiness detection systems have become essential tools for enhancing road safety, especially as fatigue-related accidents remain a significant concern worldwide. </a:t>
            </a:r>
            <a:endParaRPr lang="en-US" sz="3600" dirty="0">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r>
              <a:rPr lang="en-US" sz="3600" dirty="0">
                <a:latin typeface="Glacial Indifference"/>
                <a:ea typeface="Glacial Indifference"/>
                <a:cs typeface="Glacial Indifference"/>
                <a:sym typeface="Glacial Indifference"/>
              </a:rPr>
              <a:t>Fatigue can impair a driver’s alertness, reaction time, and decision-making, which increases the risk of serious or fatal accidents. </a:t>
            </a:r>
            <a:endParaRPr lang="en-US" sz="3600" dirty="0">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r>
              <a:rPr lang="en-US" sz="3600" dirty="0">
                <a:latin typeface="Glacial Indifference"/>
                <a:ea typeface="Glacial Indifference"/>
                <a:cs typeface="Glacial Indifference"/>
                <a:sym typeface="Glacial Indifference"/>
              </a:rPr>
              <a:t>Traditional methods to combat drowsiness often rely on self-monitoring or manual alarms, which can be unreliable and ineffective. </a:t>
            </a:r>
            <a:endParaRPr lang="en-US" sz="3600" dirty="0">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r>
              <a:rPr lang="en-US" sz="3600" dirty="0">
                <a:latin typeface="Glacial Indifference"/>
                <a:ea typeface="Glacial Indifference"/>
                <a:cs typeface="Glacial Indifference"/>
                <a:sym typeface="Glacial Indifference"/>
              </a:rPr>
              <a:t>This has driven the development of automated drowsiness detection systems that continuously monitor drivers and provide timely alerts to prevent potential accidents.</a:t>
            </a:r>
            <a:endParaRPr lang="en-US" sz="3600" dirty="0">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endParaRPr lang="en-US" sz="2000" dirty="0">
              <a:solidFill>
                <a:srgbClr val="866255"/>
              </a:solidFill>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endParaRPr lang="en-US" sz="2000" dirty="0">
              <a:solidFill>
                <a:srgbClr val="866255"/>
              </a:solidFill>
              <a:latin typeface="Glacial Indifference"/>
              <a:ea typeface="Glacial Indifference"/>
              <a:cs typeface="Glacial Indifference"/>
              <a:sym typeface="Glacial Indifference"/>
            </a:endParaRPr>
          </a:p>
          <a:p>
            <a:pPr marL="742315" lvl="1" indent="-370840" algn="l">
              <a:lnSpc>
                <a:spcPts val="4810"/>
              </a:lnSpc>
              <a:buFont typeface="Arial" panose="020B0604020202020204"/>
              <a:buChar char="•"/>
            </a:pPr>
            <a:endParaRPr lang="en-US" sz="3435" dirty="0">
              <a:solidFill>
                <a:srgbClr val="866255"/>
              </a:solidFill>
              <a:latin typeface="Glacial Indifference"/>
              <a:ea typeface="Glacial Indifference"/>
              <a:cs typeface="Glacial Indifference"/>
              <a:sym typeface="Glacial Indifferen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24384000" cy="1371600"/>
          </a:xfrm>
        </p:grpSpPr>
        <p:pic>
          <p:nvPicPr>
            <p:cNvPr id="3" name="Picture 3"/>
            <p:cNvPicPr>
              <a:picLocks noChangeAspect="1"/>
            </p:cNvPicPr>
            <p:nvPr/>
          </p:nvPicPr>
          <p:blipFill>
            <a:blip r:embed="rId1"/>
            <a:srcRect t="48126" b="48126"/>
            <a:stretch>
              <a:fillRect/>
            </a:stretch>
          </p:blipFill>
          <p:spPr>
            <a:xfrm>
              <a:off x="0" y="0"/>
              <a:ext cx="24384000" cy="1371600"/>
            </a:xfrm>
            <a:prstGeom prst="rect">
              <a:avLst/>
            </a:prstGeom>
          </p:spPr>
        </p:pic>
      </p:grpSp>
      <p:sp>
        <p:nvSpPr>
          <p:cNvPr id="4" name="TextBox 4"/>
          <p:cNvSpPr txBox="1"/>
          <p:nvPr/>
        </p:nvSpPr>
        <p:spPr>
          <a:xfrm>
            <a:off x="1828391" y="1028700"/>
            <a:ext cx="14631217" cy="1288392"/>
          </a:xfrm>
          <a:prstGeom prst="rect">
            <a:avLst/>
          </a:prstGeom>
        </p:spPr>
        <p:txBody>
          <a:bodyPr lIns="0" tIns="0" rIns="0" bIns="0" rtlCol="0" anchor="t">
            <a:spAutoFit/>
          </a:bodyPr>
          <a:lstStyle/>
          <a:p>
            <a:pPr algn="ctr">
              <a:lnSpc>
                <a:spcPts val="10020"/>
              </a:lnSpc>
            </a:pPr>
            <a:r>
              <a:rPr lang="en-US" sz="8490">
                <a:solidFill>
                  <a:srgbClr val="7E4834"/>
                </a:solidFill>
                <a:latin typeface="Yeseva One" panose="00000500000000000000"/>
                <a:ea typeface="Yeseva One" panose="00000500000000000000"/>
                <a:cs typeface="Yeseva One" panose="00000500000000000000"/>
                <a:sym typeface="Yeseva One" panose="00000500000000000000"/>
              </a:rPr>
              <a:t>EXISTING SYSTEM</a:t>
            </a:r>
            <a:endParaRPr lang="en-US" sz="8490">
              <a:solidFill>
                <a:srgbClr val="7E4834"/>
              </a:solidFill>
              <a:latin typeface="Yeseva One" panose="00000500000000000000"/>
              <a:ea typeface="Yeseva One" panose="00000500000000000000"/>
              <a:cs typeface="Yeseva One" panose="00000500000000000000"/>
              <a:sym typeface="Yeseva One" panose="00000500000000000000"/>
            </a:endParaRPr>
          </a:p>
        </p:txBody>
      </p:sp>
      <p:sp>
        <p:nvSpPr>
          <p:cNvPr id="5" name="TextBox 5"/>
          <p:cNvSpPr txBox="1"/>
          <p:nvPr/>
        </p:nvSpPr>
        <p:spPr>
          <a:xfrm>
            <a:off x="5835525" y="3172331"/>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6" name="TextBox 6"/>
          <p:cNvSpPr txBox="1"/>
          <p:nvPr/>
        </p:nvSpPr>
        <p:spPr>
          <a:xfrm>
            <a:off x="36871" y="2372398"/>
            <a:ext cx="17544321" cy="6130396"/>
          </a:xfrm>
          <a:prstGeom prst="rect">
            <a:avLst/>
          </a:prstGeom>
        </p:spPr>
        <p:txBody>
          <a:bodyPr lIns="0" tIns="0" rIns="0" bIns="0" rtlCol="0" anchor="t">
            <a:spAutoFit/>
          </a:bodyPr>
          <a:lstStyle/>
          <a:p>
            <a:pPr marL="1061085" lvl="1" indent="-530860" algn="l">
              <a:lnSpc>
                <a:spcPts val="6880"/>
              </a:lnSpc>
              <a:buFont typeface="Arial" panose="020B0604020202020204"/>
              <a:buChar char="•"/>
            </a:pPr>
            <a:r>
              <a:rPr lang="en-US" sz="4915" dirty="0">
                <a:solidFill>
                  <a:srgbClr val="000000"/>
                </a:solidFill>
                <a:latin typeface="Glacial Indifference"/>
                <a:ea typeface="Glacial Indifference"/>
                <a:cs typeface="Glacial Indifference"/>
                <a:sym typeface="Glacial Indifference"/>
              </a:rPr>
              <a:t>The current systems primarily rely on simpler techniques, such as blink rate or eye closure detection, often using traditional algorithms. </a:t>
            </a:r>
            <a:endParaRPr lang="en-US" sz="4915" dirty="0">
              <a:solidFill>
                <a:srgbClr val="000000"/>
              </a:solidFill>
              <a:latin typeface="Glacial Indifference"/>
              <a:ea typeface="Glacial Indifference"/>
              <a:cs typeface="Glacial Indifference"/>
              <a:sym typeface="Glacial Indifference"/>
            </a:endParaRPr>
          </a:p>
          <a:p>
            <a:pPr marL="1061085" lvl="1" indent="-530860" algn="l">
              <a:lnSpc>
                <a:spcPts val="6880"/>
              </a:lnSpc>
              <a:buFont typeface="Arial" panose="020B0604020202020204"/>
              <a:buChar char="•"/>
            </a:pPr>
            <a:r>
              <a:rPr lang="en-US" sz="4915" dirty="0">
                <a:solidFill>
                  <a:srgbClr val="000000"/>
                </a:solidFill>
                <a:latin typeface="Glacial Indifference"/>
                <a:ea typeface="Glacial Indifference"/>
                <a:cs typeface="Glacial Indifference"/>
                <a:sym typeface="Glacial Indifference"/>
              </a:rPr>
              <a:t>These systems may lack flexibility, have lower detection accuracy, and limited functionality for continuous monitoring in varied lighting conditions.</a:t>
            </a:r>
            <a:endParaRPr lang="en-US" sz="4915" dirty="0">
              <a:solidFill>
                <a:srgbClr val="000000"/>
              </a:solidFill>
              <a:latin typeface="Glacial Indifference"/>
              <a:ea typeface="Glacial Indifference"/>
              <a:cs typeface="Glacial Indifference"/>
              <a:sym typeface="Glacial Indifference"/>
            </a:endParaRPr>
          </a:p>
          <a:p>
            <a:pPr marL="1061085" lvl="1" indent="-530860" algn="l">
              <a:lnSpc>
                <a:spcPts val="6880"/>
              </a:lnSpc>
              <a:buFont typeface="Arial" panose="020B0604020202020204"/>
              <a:buChar char="•"/>
            </a:pPr>
            <a:endParaRPr lang="en-US" sz="4915" dirty="0">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24384000" cy="1371600"/>
          </a:xfrm>
        </p:grpSpPr>
        <p:pic>
          <p:nvPicPr>
            <p:cNvPr id="3" name="Picture 3"/>
            <p:cNvPicPr>
              <a:picLocks noChangeAspect="1"/>
            </p:cNvPicPr>
            <p:nvPr/>
          </p:nvPicPr>
          <p:blipFill>
            <a:blip r:embed="rId1"/>
            <a:srcRect t="48126" b="48126"/>
            <a:stretch>
              <a:fillRect/>
            </a:stretch>
          </p:blipFill>
          <p:spPr>
            <a:xfrm>
              <a:off x="0" y="0"/>
              <a:ext cx="24384000" cy="1371600"/>
            </a:xfrm>
            <a:prstGeom prst="rect">
              <a:avLst/>
            </a:prstGeom>
          </p:spPr>
        </p:pic>
      </p:grpSp>
      <p:sp>
        <p:nvSpPr>
          <p:cNvPr id="4" name="TextBox 4"/>
          <p:cNvSpPr txBox="1"/>
          <p:nvPr/>
        </p:nvSpPr>
        <p:spPr>
          <a:xfrm>
            <a:off x="2177234" y="1038225"/>
            <a:ext cx="13936931" cy="1220694"/>
          </a:xfrm>
          <a:prstGeom prst="rect">
            <a:avLst/>
          </a:prstGeom>
        </p:spPr>
        <p:txBody>
          <a:bodyPr lIns="0" tIns="0" rIns="0" bIns="0" rtlCol="0" anchor="t">
            <a:spAutoFit/>
          </a:bodyPr>
          <a:lstStyle/>
          <a:p>
            <a:pPr algn="ctr">
              <a:lnSpc>
                <a:spcPts val="9545"/>
              </a:lnSpc>
            </a:pPr>
            <a:r>
              <a:rPr lang="en-US" sz="8090">
                <a:solidFill>
                  <a:srgbClr val="866255"/>
                </a:solidFill>
                <a:latin typeface="Yeseva One" panose="00000500000000000000"/>
                <a:ea typeface="Yeseva One" panose="00000500000000000000"/>
                <a:cs typeface="Yeseva One" panose="00000500000000000000"/>
                <a:sym typeface="Yeseva One" panose="00000500000000000000"/>
              </a:rPr>
              <a:t>PROPOSED SYSTEM</a:t>
            </a:r>
            <a:endParaRPr lang="en-US" sz="8090">
              <a:solidFill>
                <a:srgbClr val="866255"/>
              </a:solidFill>
              <a:latin typeface="Yeseva One" panose="00000500000000000000"/>
              <a:ea typeface="Yeseva One" panose="00000500000000000000"/>
              <a:cs typeface="Yeseva One" panose="00000500000000000000"/>
              <a:sym typeface="Yeseva One" panose="00000500000000000000"/>
            </a:endParaRPr>
          </a:p>
        </p:txBody>
      </p:sp>
      <p:sp>
        <p:nvSpPr>
          <p:cNvPr id="5" name="TextBox 5"/>
          <p:cNvSpPr txBox="1"/>
          <p:nvPr/>
        </p:nvSpPr>
        <p:spPr>
          <a:xfrm>
            <a:off x="5835525" y="3172331"/>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6" name="TextBox 6"/>
          <p:cNvSpPr txBox="1"/>
          <p:nvPr/>
        </p:nvSpPr>
        <p:spPr>
          <a:xfrm>
            <a:off x="556720" y="2926364"/>
            <a:ext cx="18596724" cy="775853"/>
          </a:xfrm>
          <a:prstGeom prst="rect">
            <a:avLst/>
          </a:prstGeom>
        </p:spPr>
        <p:txBody>
          <a:bodyPr wrap="square" lIns="0" tIns="0" rIns="0" bIns="0" rtlCol="0" anchor="t">
            <a:spAutoFit/>
          </a:bodyPr>
          <a:lstStyle/>
          <a:p>
            <a:pPr algn="l">
              <a:lnSpc>
                <a:spcPts val="7365"/>
              </a:lnSpc>
            </a:pPr>
            <a:endParaRPr lang="en-US" sz="2000" dirty="0">
              <a:solidFill>
                <a:srgbClr val="000000"/>
              </a:solidFill>
              <a:latin typeface="Glacial Indifference"/>
              <a:ea typeface="Glacial Indifference"/>
              <a:cs typeface="Glacial Indifference"/>
              <a:sym typeface="Glacial Indifference"/>
            </a:endParaRPr>
          </a:p>
        </p:txBody>
      </p:sp>
      <p:sp>
        <p:nvSpPr>
          <p:cNvPr id="8" name="TextBox 7"/>
          <p:cNvSpPr txBox="1"/>
          <p:nvPr/>
        </p:nvSpPr>
        <p:spPr>
          <a:xfrm>
            <a:off x="685800" y="2633722"/>
            <a:ext cx="16611600" cy="6494085"/>
          </a:xfrm>
          <a:prstGeom prst="rect">
            <a:avLst/>
          </a:prstGeom>
          <a:noFill/>
        </p:spPr>
        <p:txBody>
          <a:bodyPr wrap="square">
            <a:spAutoFit/>
          </a:bodyPr>
          <a:lstStyle/>
          <a:p>
            <a:r>
              <a:rPr lang="en-US" sz="3200" dirty="0"/>
              <a:t>The proposed system combines advanced image processing techniques and machine learning to enhance detection accuracy. Key features include:</a:t>
            </a:r>
            <a:endParaRPr lang="en-US" sz="3200" dirty="0"/>
          </a:p>
          <a:p>
            <a:endParaRPr lang="en-US" sz="3200" dirty="0"/>
          </a:p>
          <a:p>
            <a:pPr marL="457200" indent="-457200">
              <a:buFont typeface="Arial" panose="020B0604020202020204" pitchFamily="34" charset="0"/>
              <a:buChar char="•"/>
            </a:pPr>
            <a:r>
              <a:rPr lang="en-US" sz="3200" dirty="0"/>
              <a:t> Real-Time Eye and Mouth Monitoring: Continuous monitoring of eye closure duration and yawning frequency.</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Audio Alerts: Immediate feedback if drowsiness indicators are detected.</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Day/Night Compatibility: Utilizing infrared or low-light cameras for detection in all lighting conditions. This system aims to be more adaptable, accurate, and efficient, with applications across personal and commercial vehicle fleets to improve road safety.</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3" name="TextBox 3"/>
          <p:cNvSpPr txBox="1"/>
          <p:nvPr/>
        </p:nvSpPr>
        <p:spPr>
          <a:xfrm>
            <a:off x="914400" y="571500"/>
            <a:ext cx="7161314" cy="1426841"/>
          </a:xfrm>
          <a:prstGeom prst="rect">
            <a:avLst/>
          </a:prstGeom>
        </p:spPr>
        <p:txBody>
          <a:bodyPr wrap="square" lIns="0" tIns="0" rIns="0" bIns="0" rtlCol="0" anchor="t">
            <a:spAutoFit/>
          </a:bodyPr>
          <a:lstStyle/>
          <a:p>
            <a:pPr algn="ctr">
              <a:lnSpc>
                <a:spcPts val="11655"/>
              </a:lnSpc>
              <a:spcBef>
                <a:spcPct val="0"/>
              </a:spcBef>
            </a:pPr>
            <a:r>
              <a:rPr lang="en-US" sz="6600" b="1" dirty="0">
                <a:solidFill>
                  <a:srgbClr val="7E4834"/>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MODULES</a:t>
            </a:r>
            <a:r>
              <a:rPr lang="en-US" sz="8325" b="1" dirty="0">
                <a:solidFill>
                  <a:srgbClr val="7E4834"/>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a:t>
            </a:r>
            <a:endParaRPr lang="en-US" sz="8325" b="1" dirty="0">
              <a:solidFill>
                <a:srgbClr val="7E4834"/>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34" name="TextBox 33"/>
          <p:cNvSpPr txBox="1"/>
          <p:nvPr/>
        </p:nvSpPr>
        <p:spPr>
          <a:xfrm>
            <a:off x="1600200" y="2476500"/>
            <a:ext cx="15392400" cy="6740307"/>
          </a:xfrm>
          <a:prstGeom prst="rect">
            <a:avLst/>
          </a:prstGeom>
          <a:noFill/>
        </p:spPr>
        <p:txBody>
          <a:bodyPr wrap="square" rtlCol="0">
            <a:spAutoFit/>
          </a:bodyPr>
          <a:lstStyle/>
          <a:p>
            <a:pPr marL="285750" indent="-285750">
              <a:buFont typeface="Wingdings" panose="05000000000000000000" pitchFamily="2" charset="2"/>
              <a:buChar char="v"/>
            </a:pPr>
            <a:r>
              <a:rPr lang="en-IN" sz="5400" b="1" dirty="0">
                <a:solidFill>
                  <a:srgbClr val="000000"/>
                </a:solidFill>
                <a:effectLst/>
                <a:latin typeface="Calibri-Bold"/>
              </a:rPr>
              <a:t>Webcam</a:t>
            </a:r>
            <a:endParaRPr lang="en-IN" sz="5400" b="1" dirty="0">
              <a:solidFill>
                <a:srgbClr val="000000"/>
              </a:solidFill>
              <a:effectLst/>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Detect Drowsy</a:t>
            </a:r>
            <a:endParaRPr lang="en-IN" sz="5400" b="1" dirty="0">
              <a:solidFill>
                <a:srgbClr val="000000"/>
              </a:solidFill>
              <a:effectLst/>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Image Processing</a:t>
            </a:r>
            <a:endParaRPr lang="en-IN" sz="5400" b="1" dirty="0">
              <a:solidFill>
                <a:srgbClr val="000000"/>
              </a:solidFill>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Face Detection</a:t>
            </a:r>
            <a:endParaRPr lang="en-IN" sz="5400" b="1" dirty="0">
              <a:solidFill>
                <a:srgbClr val="000000"/>
              </a:solidFill>
              <a:effectLst/>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Eye Detection</a:t>
            </a:r>
            <a:endParaRPr lang="en-IN" sz="5400" b="1" dirty="0">
              <a:solidFill>
                <a:srgbClr val="000000"/>
              </a:solidFill>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Detect Closeness of Eye</a:t>
            </a:r>
            <a:endParaRPr lang="en-IN" sz="5400" b="1" dirty="0">
              <a:solidFill>
                <a:srgbClr val="000000"/>
              </a:solidFill>
              <a:effectLst/>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Output</a:t>
            </a:r>
            <a:endParaRPr lang="en-IN" sz="5400" b="1" dirty="0">
              <a:solidFill>
                <a:srgbClr val="000000"/>
              </a:solidFill>
              <a:latin typeface="Calibri-Bold"/>
            </a:endParaRPr>
          </a:p>
          <a:p>
            <a:pPr marL="285750" indent="-285750">
              <a:buFont typeface="Wingdings" panose="05000000000000000000" pitchFamily="2" charset="2"/>
              <a:buChar char="v"/>
            </a:pPr>
            <a:r>
              <a:rPr lang="en-IN" sz="5400" b="1" dirty="0">
                <a:solidFill>
                  <a:srgbClr val="000000"/>
                </a:solidFill>
                <a:effectLst/>
                <a:latin typeface="Calibri-Bold"/>
              </a:rPr>
              <a:t>Alert</a:t>
            </a:r>
            <a:endParaRPr lang="en-IN" sz="5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5181503" y="2904760"/>
            <a:ext cx="2981001" cy="2963778"/>
            <a:chOff x="0" y="0"/>
            <a:chExt cx="1456808" cy="1448392"/>
          </a:xfrm>
        </p:grpSpPr>
        <p:sp>
          <p:nvSpPr>
            <p:cNvPr id="3" name="Freeform 3"/>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4" name="TextBox 4"/>
            <p:cNvSpPr txBox="1"/>
            <p:nvPr/>
          </p:nvSpPr>
          <p:spPr>
            <a:xfrm>
              <a:off x="136576" y="97687"/>
              <a:ext cx="1183657" cy="121491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9709899" y="2904760"/>
            <a:ext cx="2981001" cy="2963778"/>
            <a:chOff x="0" y="0"/>
            <a:chExt cx="1456808" cy="1448392"/>
          </a:xfrm>
        </p:grpSpPr>
        <p:sp>
          <p:nvSpPr>
            <p:cNvPr id="6" name="Freeform 6"/>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7" name="TextBox 7"/>
            <p:cNvSpPr txBox="1"/>
            <p:nvPr/>
          </p:nvSpPr>
          <p:spPr>
            <a:xfrm>
              <a:off x="136576" y="97687"/>
              <a:ext cx="1183657" cy="121491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758724" y="3043236"/>
            <a:ext cx="2981001" cy="2963778"/>
            <a:chOff x="0" y="0"/>
            <a:chExt cx="1456808" cy="1448392"/>
          </a:xfrm>
        </p:grpSpPr>
        <p:sp>
          <p:nvSpPr>
            <p:cNvPr id="9" name="Freeform 9"/>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10" name="TextBox 10"/>
            <p:cNvSpPr txBox="1"/>
            <p:nvPr/>
          </p:nvSpPr>
          <p:spPr>
            <a:xfrm>
              <a:off x="136576" y="97687"/>
              <a:ext cx="1183657" cy="1214918"/>
            </a:xfrm>
            <a:prstGeom prst="rect">
              <a:avLst/>
            </a:prstGeom>
          </p:spPr>
          <p:txBody>
            <a:bodyPr lIns="50800" tIns="50800" rIns="50800" bIns="50800" rtlCol="0" anchor="ctr"/>
            <a:lstStyle/>
            <a:p>
              <a:pPr algn="ctr">
                <a:lnSpc>
                  <a:spcPts val="2660"/>
                </a:lnSpc>
                <a:spcBef>
                  <a:spcPct val="0"/>
                </a:spcBef>
              </a:pPr>
            </a:p>
          </p:txBody>
        </p:sp>
      </p:grpSp>
      <p:grpSp>
        <p:nvGrpSpPr>
          <p:cNvPr id="11" name="Group 11"/>
          <p:cNvGrpSpPr/>
          <p:nvPr/>
        </p:nvGrpSpPr>
        <p:grpSpPr>
          <a:xfrm>
            <a:off x="0" y="9397099"/>
            <a:ext cx="18288000" cy="889901"/>
            <a:chOff x="0" y="0"/>
            <a:chExt cx="24384000" cy="1186534"/>
          </a:xfrm>
        </p:grpSpPr>
        <p:pic>
          <p:nvPicPr>
            <p:cNvPr id="12" name="Picture 12"/>
            <p:cNvPicPr>
              <a:picLocks noChangeAspect="1"/>
            </p:cNvPicPr>
            <p:nvPr/>
          </p:nvPicPr>
          <p:blipFill>
            <a:blip r:embed="rId1"/>
            <a:srcRect t="48379" b="48379"/>
            <a:stretch>
              <a:fillRect/>
            </a:stretch>
          </p:blipFill>
          <p:spPr>
            <a:xfrm>
              <a:off x="0" y="0"/>
              <a:ext cx="24384000" cy="1186534"/>
            </a:xfrm>
            <a:prstGeom prst="rect">
              <a:avLst/>
            </a:prstGeom>
          </p:spPr>
        </p:pic>
      </p:grpSp>
      <p:sp>
        <p:nvSpPr>
          <p:cNvPr id="13" name="TextBox 13"/>
          <p:cNvSpPr txBox="1"/>
          <p:nvPr/>
        </p:nvSpPr>
        <p:spPr>
          <a:xfrm>
            <a:off x="418794" y="1038225"/>
            <a:ext cx="17453809" cy="1220694"/>
          </a:xfrm>
          <a:prstGeom prst="rect">
            <a:avLst/>
          </a:prstGeom>
        </p:spPr>
        <p:txBody>
          <a:bodyPr lIns="0" tIns="0" rIns="0" bIns="0" rtlCol="0" anchor="t">
            <a:spAutoFit/>
          </a:bodyPr>
          <a:lstStyle/>
          <a:p>
            <a:pPr algn="ctr">
              <a:lnSpc>
                <a:spcPts val="9545"/>
              </a:lnSpc>
            </a:pPr>
            <a:r>
              <a:rPr lang="en-US" sz="8090">
                <a:solidFill>
                  <a:srgbClr val="866255"/>
                </a:solidFill>
                <a:latin typeface="Yeseva One" panose="00000500000000000000"/>
                <a:ea typeface="Yeseva One" panose="00000500000000000000"/>
                <a:cs typeface="Yeseva One" panose="00000500000000000000"/>
                <a:sym typeface="Yeseva One" panose="00000500000000000000"/>
              </a:rPr>
              <a:t>HARDWARE REQUIREMENTS</a:t>
            </a:r>
            <a:endParaRPr lang="en-US" sz="8090">
              <a:solidFill>
                <a:srgbClr val="866255"/>
              </a:solidFill>
              <a:latin typeface="Yeseva One" panose="00000500000000000000"/>
              <a:ea typeface="Yeseva One" panose="00000500000000000000"/>
              <a:cs typeface="Yeseva One" panose="00000500000000000000"/>
              <a:sym typeface="Yeseva One" panose="00000500000000000000"/>
            </a:endParaRPr>
          </a:p>
        </p:txBody>
      </p:sp>
      <p:sp>
        <p:nvSpPr>
          <p:cNvPr id="14" name="TextBox 14"/>
          <p:cNvSpPr txBox="1"/>
          <p:nvPr/>
        </p:nvSpPr>
        <p:spPr>
          <a:xfrm>
            <a:off x="1412746" y="3533255"/>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1</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5" name="TextBox 15"/>
          <p:cNvSpPr txBox="1"/>
          <p:nvPr/>
        </p:nvSpPr>
        <p:spPr>
          <a:xfrm>
            <a:off x="5835525" y="3172331"/>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2</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6" name="TextBox 16"/>
          <p:cNvSpPr txBox="1"/>
          <p:nvPr/>
        </p:nvSpPr>
        <p:spPr>
          <a:xfrm>
            <a:off x="10498972" y="3359786"/>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3</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grpSp>
        <p:nvGrpSpPr>
          <p:cNvPr id="17" name="Group 17"/>
          <p:cNvGrpSpPr/>
          <p:nvPr/>
        </p:nvGrpSpPr>
        <p:grpSpPr>
          <a:xfrm>
            <a:off x="13981957" y="2904760"/>
            <a:ext cx="2981001" cy="2963778"/>
            <a:chOff x="0" y="0"/>
            <a:chExt cx="1456808" cy="1448392"/>
          </a:xfrm>
        </p:grpSpPr>
        <p:sp>
          <p:nvSpPr>
            <p:cNvPr id="18" name="Freeform 18"/>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19" name="TextBox 19"/>
            <p:cNvSpPr txBox="1"/>
            <p:nvPr/>
          </p:nvSpPr>
          <p:spPr>
            <a:xfrm>
              <a:off x="136576" y="97687"/>
              <a:ext cx="1183657" cy="1214918"/>
            </a:xfrm>
            <a:prstGeom prst="rect">
              <a:avLst/>
            </a:prstGeom>
          </p:spPr>
          <p:txBody>
            <a:bodyPr lIns="50800" tIns="50800" rIns="50800" bIns="50800" rtlCol="0" anchor="ctr"/>
            <a:lstStyle/>
            <a:p>
              <a:pPr algn="ctr">
                <a:lnSpc>
                  <a:spcPts val="2660"/>
                </a:lnSpc>
                <a:spcBef>
                  <a:spcPct val="0"/>
                </a:spcBef>
              </a:pPr>
            </a:p>
          </p:txBody>
        </p:sp>
      </p:grpSp>
      <p:sp>
        <p:nvSpPr>
          <p:cNvPr id="20" name="TextBox 20"/>
          <p:cNvSpPr txBox="1"/>
          <p:nvPr/>
        </p:nvSpPr>
        <p:spPr>
          <a:xfrm>
            <a:off x="14635978" y="3394780"/>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4</a:t>
            </a:r>
            <a:endParaRPr lang="en-US" sz="10400" b="1">
              <a:solidFill>
                <a:srgbClr val="F4EEE7"/>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1" name="TextBox 21"/>
          <p:cNvSpPr txBox="1"/>
          <p:nvPr/>
        </p:nvSpPr>
        <p:spPr>
          <a:xfrm>
            <a:off x="0" y="6204342"/>
            <a:ext cx="4569824" cy="1162532"/>
          </a:xfrm>
          <a:prstGeom prst="rect">
            <a:avLst/>
          </a:prstGeom>
        </p:spPr>
        <p:txBody>
          <a:bodyPr lIns="0" tIns="0" rIns="0" bIns="0" rtlCol="0" anchor="t">
            <a:spAutoFit/>
          </a:bodyPr>
          <a:lstStyle/>
          <a:p>
            <a:pPr algn="ctr">
              <a:lnSpc>
                <a:spcPts val="4700"/>
              </a:lnSpc>
              <a:spcBef>
                <a:spcPct val="0"/>
              </a:spcBef>
            </a:pPr>
            <a:r>
              <a:rPr lang="en-US" sz="3355" b="1">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Operating system: Windows, Linux, Mac</a:t>
            </a:r>
            <a:endParaRPr lang="en-US" sz="3355" b="1">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2" name="TextBox 22"/>
          <p:cNvSpPr txBox="1"/>
          <p:nvPr/>
        </p:nvSpPr>
        <p:spPr>
          <a:xfrm>
            <a:off x="4857850" y="6255427"/>
            <a:ext cx="4241959" cy="681018"/>
          </a:xfrm>
          <a:prstGeom prst="rect">
            <a:avLst/>
          </a:prstGeom>
        </p:spPr>
        <p:txBody>
          <a:bodyPr lIns="0" tIns="0" rIns="0" bIns="0" rtlCol="0" anchor="t">
            <a:spAutoFit/>
          </a:bodyPr>
          <a:lstStyle/>
          <a:p>
            <a:pPr algn="ctr">
              <a:lnSpc>
                <a:spcPts val="5515"/>
              </a:lnSpc>
              <a:spcBef>
                <a:spcPct val="0"/>
              </a:spcBef>
            </a:pPr>
            <a:r>
              <a:rPr lang="en-US" sz="3940"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Processor : intel i3</a:t>
            </a:r>
            <a:endParaRPr lang="en-US" sz="3940"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3" name="TextBox 23"/>
          <p:cNvSpPr txBox="1"/>
          <p:nvPr/>
        </p:nvSpPr>
        <p:spPr>
          <a:xfrm>
            <a:off x="13571249" y="6232888"/>
            <a:ext cx="4301354" cy="1330913"/>
          </a:xfrm>
          <a:prstGeom prst="rect">
            <a:avLst/>
          </a:prstGeom>
        </p:spPr>
        <p:txBody>
          <a:bodyPr lIns="0" tIns="0" rIns="0" bIns="0" rtlCol="0" anchor="t">
            <a:spAutoFit/>
          </a:bodyPr>
          <a:lstStyle/>
          <a:p>
            <a:pPr algn="ctr">
              <a:lnSpc>
                <a:spcPts val="5390"/>
              </a:lnSpc>
            </a:pPr>
            <a:r>
              <a:rPr lang="en-US" sz="3850" b="1">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Hard disk : 250GB</a:t>
            </a:r>
            <a:endParaRPr lang="en-US" sz="3850" b="1">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ctr">
              <a:lnSpc>
                <a:spcPts val="5390"/>
              </a:lnSpc>
              <a:spcBef>
                <a:spcPct val="0"/>
              </a:spcBef>
            </a:pPr>
            <a:endParaRPr lang="en-US" sz="3850" b="1">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4" name="TextBox 24"/>
          <p:cNvSpPr txBox="1"/>
          <p:nvPr/>
        </p:nvSpPr>
        <p:spPr>
          <a:xfrm>
            <a:off x="13944600" y="7588250"/>
            <a:ext cx="3646170" cy="723900"/>
          </a:xfrm>
          <a:prstGeom prst="rect">
            <a:avLst/>
          </a:prstGeom>
        </p:spPr>
        <p:txBody>
          <a:bodyPr wrap="square" lIns="0" tIns="0" rIns="0" bIns="0" rtlCol="0" anchor="t">
            <a:spAutoFit/>
          </a:bodyPr>
          <a:lstStyle/>
          <a:p>
            <a:pPr algn="ctr">
              <a:lnSpc>
                <a:spcPts val="5645"/>
              </a:lnSpc>
              <a:spcBef>
                <a:spcPct val="0"/>
              </a:spcBef>
            </a:pPr>
            <a:r>
              <a:rPr lang="en-US" sz="4035"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Ram:  4 GB</a:t>
            </a:r>
            <a:endParaRPr lang="en-US" sz="4035"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25" name="TextBox 22"/>
          <p:cNvSpPr txBox="1"/>
          <p:nvPr/>
        </p:nvSpPr>
        <p:spPr>
          <a:xfrm>
            <a:off x="9121844" y="6232888"/>
            <a:ext cx="4241959" cy="681018"/>
          </a:xfrm>
          <a:prstGeom prst="rect">
            <a:avLst/>
          </a:prstGeom>
        </p:spPr>
        <p:txBody>
          <a:bodyPr lIns="0" tIns="0" rIns="0" bIns="0" rtlCol="0" anchor="t">
            <a:spAutoFit/>
          </a:bodyPr>
          <a:lstStyle/>
          <a:p>
            <a:pPr algn="ctr">
              <a:lnSpc>
                <a:spcPts val="5515"/>
              </a:lnSpc>
              <a:spcBef>
                <a:spcPct val="0"/>
              </a:spcBef>
            </a:pPr>
            <a:r>
              <a:rPr lang="en-US" sz="3940"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Camera</a:t>
            </a:r>
            <a:endParaRPr lang="en-US" sz="3940" b="1" dirty="0">
              <a:solidFill>
                <a:srgbClr val="000000"/>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17" name="TextBox 17"/>
          <p:cNvSpPr txBox="1"/>
          <p:nvPr/>
        </p:nvSpPr>
        <p:spPr>
          <a:xfrm>
            <a:off x="-457200" y="1638300"/>
            <a:ext cx="17152795" cy="1220195"/>
          </a:xfrm>
          <a:prstGeom prst="rect">
            <a:avLst/>
          </a:prstGeom>
        </p:spPr>
        <p:txBody>
          <a:bodyPr lIns="0" tIns="0" rIns="0" bIns="0" rtlCol="0" anchor="t">
            <a:spAutoFit/>
          </a:bodyPr>
          <a:lstStyle/>
          <a:p>
            <a:pPr algn="ctr">
              <a:lnSpc>
                <a:spcPts val="9920"/>
              </a:lnSpc>
              <a:spcBef>
                <a:spcPct val="0"/>
              </a:spcBef>
            </a:pPr>
            <a:r>
              <a:rPr lang="en-US" sz="7085" dirty="0">
                <a:solidFill>
                  <a:srgbClr val="7E4834"/>
                </a:solidFill>
                <a:latin typeface="Yeseva One" panose="00000500000000000000"/>
                <a:ea typeface="Yeseva One" panose="00000500000000000000"/>
                <a:cs typeface="Yeseva One" panose="00000500000000000000"/>
                <a:sym typeface="Yeseva One" panose="00000500000000000000"/>
              </a:rPr>
              <a:t>SOFTWARE REQUIREMENTS </a:t>
            </a:r>
            <a:endParaRPr lang="en-US" sz="7085" dirty="0">
              <a:solidFill>
                <a:srgbClr val="7E4834"/>
              </a:solidFill>
              <a:latin typeface="Yeseva One" panose="00000500000000000000"/>
              <a:ea typeface="Yeseva One" panose="00000500000000000000"/>
              <a:cs typeface="Yeseva One" panose="00000500000000000000"/>
              <a:sym typeface="Yeseva One" panose="00000500000000000000"/>
            </a:endParaRPr>
          </a:p>
        </p:txBody>
      </p:sp>
      <p:sp>
        <p:nvSpPr>
          <p:cNvPr id="22" name="TextBox 21"/>
          <p:cNvSpPr txBox="1"/>
          <p:nvPr/>
        </p:nvSpPr>
        <p:spPr>
          <a:xfrm>
            <a:off x="1939202" y="3989338"/>
            <a:ext cx="16348798" cy="3353435"/>
          </a:xfrm>
          <a:prstGeom prst="rect">
            <a:avLst/>
          </a:prstGeom>
          <a:noFill/>
        </p:spPr>
        <p:txBody>
          <a:bodyPr wrap="square">
            <a:spAutoFit/>
          </a:bodyPr>
          <a:lstStyle/>
          <a:p>
            <a:pPr marL="285750" indent="-285750">
              <a:buFont typeface="Arial" panose="020B0604020202020204" pitchFamily="34" charset="0"/>
              <a:buChar char="•"/>
            </a:pPr>
            <a:r>
              <a:rPr lang="en-IN" sz="4400" dirty="0"/>
              <a:t>Python</a:t>
            </a:r>
            <a:r>
              <a:rPr lang="en-IN" sz="4400" b="1" dirty="0"/>
              <a:t> </a:t>
            </a:r>
            <a:r>
              <a:rPr lang="en-IN" sz="4400" dirty="0"/>
              <a:t>3.12 – Core programming language for implementing algorithms.</a:t>
            </a:r>
            <a:endParaRPr lang="en-IN" sz="4400" dirty="0"/>
          </a:p>
          <a:p>
            <a:endParaRPr lang="en-IN" sz="4400" dirty="0"/>
          </a:p>
          <a:p>
            <a:r>
              <a:rPr lang="en-IN" sz="4400" dirty="0"/>
              <a:t>•</a:t>
            </a:r>
            <a:r>
              <a:rPr lang="en-IN" sz="4400" dirty="0">
                <a:solidFill>
                  <a:srgbClr val="000000"/>
                </a:solidFill>
                <a:effectLst/>
                <a:latin typeface="Calibri" panose="020F0502020204030204" pitchFamily="34" charset="0"/>
              </a:rPr>
              <a:t>Libraries: OpenCV and </a:t>
            </a:r>
            <a:r>
              <a:rPr lang="en-IN" sz="4400" dirty="0" err="1">
                <a:solidFill>
                  <a:srgbClr val="000000"/>
                </a:solidFill>
                <a:effectLst/>
                <a:latin typeface="Calibri" panose="020F0502020204030204" pitchFamily="34" charset="0"/>
              </a:rPr>
              <a:t>Dlib</a:t>
            </a:r>
            <a:endParaRPr lang="en-IN" sz="4400" dirty="0"/>
          </a:p>
          <a:p>
            <a:r>
              <a:rPr lang="en-IN" sz="3600" dirty="0"/>
              <a:t> </a:t>
            </a:r>
            <a:endParaRPr lang="en-IN"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3727</Words>
  <Application>WPS Presentation</Application>
  <PresentationFormat>Custom</PresentationFormat>
  <Paragraphs>134</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The Seasons Bold</vt:lpstr>
      <vt:lpstr>Segoe Print</vt:lpstr>
      <vt:lpstr>Glacial Indifference Bold</vt:lpstr>
      <vt:lpstr>Glacial Indifference</vt:lpstr>
      <vt:lpstr>Yeseva One</vt:lpstr>
      <vt:lpstr>Arial</vt:lpstr>
      <vt:lpstr>Calibri-Bold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Minimalist Professional Creative Project Presentation</dc:title>
  <dc:creator/>
  <cp:lastModifiedBy>Spandana</cp:lastModifiedBy>
  <cp:revision>20</cp:revision>
  <dcterms:created xsi:type="dcterms:W3CDTF">2006-08-16T00:00:00Z</dcterms:created>
  <dcterms:modified xsi:type="dcterms:W3CDTF">2025-01-07T13:44:15Z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E154C451B14F4E5788F38914C7292E75_12</vt:lpwstr>
  </property>
  <property fmtid="{D5CDD505-2E9C-101B-9397-08002B2CF9AE}" pid="3" name="KSOProductBuildVer">
    <vt:lpwstr>1033-12.2.0.19805</vt:lpwstr>
  </property>
</Properties>
</file>